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6" r:id="rId2"/>
    <p:sldId id="293" r:id="rId3"/>
    <p:sldId id="329" r:id="rId4"/>
    <p:sldId id="330" r:id="rId5"/>
    <p:sldId id="331" r:id="rId6"/>
    <p:sldId id="332" r:id="rId7"/>
    <p:sldId id="333" r:id="rId8"/>
    <p:sldId id="336" r:id="rId9"/>
    <p:sldId id="335" r:id="rId10"/>
    <p:sldId id="337" r:id="rId11"/>
    <p:sldId id="324" r:id="rId12"/>
    <p:sldId id="298" r:id="rId13"/>
  </p:sldIdLst>
  <p:sldSz cx="9144000" cy="5143500" type="screen16x9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2FB"/>
    <a:srgbClr val="FF85B3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309" autoAdjust="0"/>
    <p:restoredTop sz="35590" autoAdjust="0"/>
  </p:normalViewPr>
  <p:slideViewPr>
    <p:cSldViewPr>
      <p:cViewPr varScale="1">
        <p:scale>
          <a:sx n="83" d="100"/>
          <a:sy n="83" d="100"/>
        </p:scale>
        <p:origin x="-102" y="-216"/>
      </p:cViewPr>
      <p:guideLst>
        <p:guide orient="horz" pos="89"/>
        <p:guide orient="horz" pos="31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F1F2-90F1-429F-AAE0-3F5D227864D0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6290-FDA4-44F1-BEDB-ED9C3780F6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E640-741E-4915-9096-93F13A5AB849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7C0C9-FCC0-42A3-96BC-7948AF9DC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061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7C0C9-FCC0-42A3-96BC-7948AF9DC9F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94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955577-5FAB-4303-A669-A0CB8CAA4BCE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699EEA-E5E3-416C-A923-BBD9F3AC9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80528" y="141685"/>
            <a:ext cx="9505056" cy="4860131"/>
          </a:xfrm>
          <a:prstGeom prst="rect">
            <a:avLst/>
          </a:prstGeom>
          <a:solidFill>
            <a:schemeClr val="bg1"/>
          </a:solidFill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1001">
            <a:schemeClr val="dk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FF"/>
              </a:solidFill>
            </a:endParaRPr>
          </a:p>
        </p:txBody>
      </p:sp>
      <p:pic>
        <p:nvPicPr>
          <p:cNvPr id="2050" name="Picture 2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2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H:\东证LOGO\东证黄江H.pn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2" y="2165555"/>
            <a:ext cx="1440158" cy="8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4338" y="465516"/>
            <a:ext cx="799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希望点列举法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白钢条切槽刀刀夹的设计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20072" y="4640092"/>
            <a:ext cx="3772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宁波市鄞州职业教育中心学校     刘国柱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14152"/>
            <a:ext cx="6785250" cy="317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275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23528" y="555526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483518"/>
            <a:ext cx="7272808" cy="5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希望列举法定义。</a:t>
            </a: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1419622"/>
            <a:ext cx="4572000" cy="525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希望列举法的具体操作步骤。</a:t>
            </a: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2292154"/>
            <a:ext cx="6624736" cy="236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应用希望点列举法的注意事项：</a:t>
            </a:r>
            <a:endParaRPr lang="en-US" altLang="zh-CN" sz="2400" kern="0" dirty="0" smtClean="0"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由列举希望点获得的创新目标与人们的需要相符，更能适应市场。</a:t>
            </a:r>
            <a:endParaRPr lang="en-US" altLang="zh-CN" sz="20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）列举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希望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时一定要注意打破定势。</a:t>
            </a:r>
            <a:endParaRPr lang="en-US" altLang="zh-CN" sz="20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）善于观察周围的事物，及时发现需求。</a:t>
            </a:r>
          </a:p>
        </p:txBody>
      </p:sp>
      <p:sp>
        <p:nvSpPr>
          <p:cNvPr id="7" name="矩形 6"/>
          <p:cNvSpPr/>
          <p:nvPr/>
        </p:nvSpPr>
        <p:spPr>
          <a:xfrm>
            <a:off x="1619672" y="10595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不断的提出需求和希望，进而探求解决对策的技法。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 Box 2"/>
          <p:cNvSpPr>
            <a:spLocks noChangeArrowheads="1"/>
          </p:cNvSpPr>
          <p:nvPr/>
        </p:nvSpPr>
        <p:spPr bwMode="auto">
          <a:xfrm>
            <a:off x="1691680" y="1923678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定课题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9126" y="1923678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列希望</a:t>
            </a:r>
          </a:p>
        </p:txBody>
      </p:sp>
      <p:sp>
        <p:nvSpPr>
          <p:cNvPr id="12" name="矩形 11"/>
          <p:cNvSpPr/>
          <p:nvPr/>
        </p:nvSpPr>
        <p:spPr>
          <a:xfrm>
            <a:off x="4793302" y="1923678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找对策</a:t>
            </a:r>
          </a:p>
        </p:txBody>
      </p:sp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8"/>
            </p:par>
          </p:childTnLst>
        </p:cTn>
      </p:par>
    </p:tnLst>
    <p:bldLst>
      <p:bldP spid="5121" grpId="0"/>
      <p:bldP spid="8" grpId="0"/>
      <p:bldP spid="9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323850" y="1203598"/>
            <a:ext cx="4824214" cy="10801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indent="-357188">
              <a:lnSpc>
                <a:spcPts val="28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查一查新颖性：你们的作品市场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上有没有？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57188">
              <a:lnSpc>
                <a:spcPts val="28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方法提示：百度、专利网、淘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……..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57188">
              <a:lnSpc>
                <a:spcPts val="28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287337" y="3507854"/>
            <a:ext cx="8461127" cy="10810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indent="-357188">
              <a:lnSpc>
                <a:spcPts val="28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每组收集生活和实训教学中可以采用希望点列举改进的难题，按希望点列举法的具体步骤进行优化设计，并将设计方案上传到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UMU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交互学习平台进行交流展示。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323850" y="428604"/>
            <a:ext cx="259196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eaLnBrk="1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课后作业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136" y="699542"/>
            <a:ext cx="3824018" cy="26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1307" y="2553360"/>
            <a:ext cx="5072781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7188">
              <a:lnSpc>
                <a:spcPts val="2800"/>
              </a:lnSpc>
              <a:buClr>
                <a:schemeClr val="accent1"/>
              </a:buClr>
              <a:buSzPct val="80000"/>
            </a:pP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小组合作改进完善，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制作实物，应用到普车实训中，</a:t>
            </a: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如符合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“三性” 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可申请专利。</a:t>
            </a:r>
            <a:endParaRPr lang="zh-CN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-1388069" y="-34610"/>
            <a:ext cx="12061825" cy="52185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-1440012" y="-34610"/>
            <a:ext cx="12291566" cy="52387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-2916832" y="-3057606"/>
            <a:ext cx="15120938" cy="11090672"/>
          </a:xfrm>
          <a:custGeom>
            <a:avLst/>
            <a:gdLst>
              <a:gd name="T0" fmla="*/ 2147483647 w 21600"/>
              <a:gd name="T1" fmla="*/ 0 h 21600"/>
              <a:gd name="T2" fmla="*/ 1550062055 w 21600"/>
              <a:gd name="T3" fmla="*/ 1482466883 h 21600"/>
              <a:gd name="T4" fmla="*/ 0 w 21600"/>
              <a:gd name="T5" fmla="*/ 2147483647 h 21600"/>
              <a:gd name="T6" fmla="*/ 15500620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4824668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1" y="10800"/>
                </a:moveTo>
                <a:cubicBezTo>
                  <a:pt x="751" y="16350"/>
                  <a:pt x="5250" y="20849"/>
                  <a:pt x="10800" y="20849"/>
                </a:cubicBezTo>
                <a:cubicBezTo>
                  <a:pt x="16350" y="20849"/>
                  <a:pt x="20849" y="16350"/>
                  <a:pt x="20849" y="10800"/>
                </a:cubicBezTo>
                <a:cubicBezTo>
                  <a:pt x="20849" y="5250"/>
                  <a:pt x="16350" y="751"/>
                  <a:pt x="10800" y="751"/>
                </a:cubicBezTo>
                <a:cubicBezTo>
                  <a:pt x="5250" y="751"/>
                  <a:pt x="751" y="5250"/>
                  <a:pt x="751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-2916832" y="-3057606"/>
            <a:ext cx="15120938" cy="11090672"/>
          </a:xfrm>
          <a:custGeom>
            <a:avLst/>
            <a:gdLst>
              <a:gd name="T0" fmla="*/ 2147483647 w 21600"/>
              <a:gd name="T1" fmla="*/ 0 h 21600"/>
              <a:gd name="T2" fmla="*/ 1550062055 w 21600"/>
              <a:gd name="T3" fmla="*/ 1482466883 h 21600"/>
              <a:gd name="T4" fmla="*/ 0 w 21600"/>
              <a:gd name="T5" fmla="*/ 2147483647 h 21600"/>
              <a:gd name="T6" fmla="*/ 15500620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4824668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1" y="10800"/>
                </a:moveTo>
                <a:cubicBezTo>
                  <a:pt x="751" y="16350"/>
                  <a:pt x="5250" y="20849"/>
                  <a:pt x="10800" y="20849"/>
                </a:cubicBezTo>
                <a:cubicBezTo>
                  <a:pt x="16350" y="20849"/>
                  <a:pt x="20849" y="16350"/>
                  <a:pt x="20849" y="10800"/>
                </a:cubicBezTo>
                <a:cubicBezTo>
                  <a:pt x="20849" y="5250"/>
                  <a:pt x="16350" y="751"/>
                  <a:pt x="10800" y="751"/>
                </a:cubicBezTo>
                <a:cubicBezTo>
                  <a:pt x="5250" y="751"/>
                  <a:pt x="751" y="5250"/>
                  <a:pt x="751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-2916832" y="-3057606"/>
            <a:ext cx="15120938" cy="11090672"/>
          </a:xfrm>
          <a:custGeom>
            <a:avLst/>
            <a:gdLst>
              <a:gd name="T0" fmla="*/ 2147483647 w 21600"/>
              <a:gd name="T1" fmla="*/ 0 h 21600"/>
              <a:gd name="T2" fmla="*/ 1550062055 w 21600"/>
              <a:gd name="T3" fmla="*/ 1482466883 h 21600"/>
              <a:gd name="T4" fmla="*/ 0 w 21600"/>
              <a:gd name="T5" fmla="*/ 2147483647 h 21600"/>
              <a:gd name="T6" fmla="*/ 15500620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4824668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1" y="10800"/>
                </a:moveTo>
                <a:cubicBezTo>
                  <a:pt x="751" y="16350"/>
                  <a:pt x="5250" y="20849"/>
                  <a:pt x="10800" y="20849"/>
                </a:cubicBezTo>
                <a:cubicBezTo>
                  <a:pt x="16350" y="20849"/>
                  <a:pt x="20849" y="16350"/>
                  <a:pt x="20849" y="10800"/>
                </a:cubicBezTo>
                <a:cubicBezTo>
                  <a:pt x="20849" y="5250"/>
                  <a:pt x="16350" y="751"/>
                  <a:pt x="10800" y="751"/>
                </a:cubicBezTo>
                <a:cubicBezTo>
                  <a:pt x="5250" y="751"/>
                  <a:pt x="751" y="5250"/>
                  <a:pt x="751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-2916832" y="-3057606"/>
            <a:ext cx="15120938" cy="11090672"/>
          </a:xfrm>
          <a:custGeom>
            <a:avLst/>
            <a:gdLst>
              <a:gd name="T0" fmla="*/ 2147483647 w 21600"/>
              <a:gd name="T1" fmla="*/ 0 h 21600"/>
              <a:gd name="T2" fmla="*/ 1550062055 w 21600"/>
              <a:gd name="T3" fmla="*/ 1482466883 h 21600"/>
              <a:gd name="T4" fmla="*/ 0 w 21600"/>
              <a:gd name="T5" fmla="*/ 2147483647 h 21600"/>
              <a:gd name="T6" fmla="*/ 15500620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4824668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1" y="10800"/>
                </a:moveTo>
                <a:cubicBezTo>
                  <a:pt x="751" y="16350"/>
                  <a:pt x="5250" y="20849"/>
                  <a:pt x="10800" y="20849"/>
                </a:cubicBezTo>
                <a:cubicBezTo>
                  <a:pt x="16350" y="20849"/>
                  <a:pt x="20849" y="16350"/>
                  <a:pt x="20849" y="10800"/>
                </a:cubicBezTo>
                <a:cubicBezTo>
                  <a:pt x="20849" y="5250"/>
                  <a:pt x="16350" y="751"/>
                  <a:pt x="10800" y="751"/>
                </a:cubicBezTo>
                <a:cubicBezTo>
                  <a:pt x="5250" y="751"/>
                  <a:pt x="751" y="5250"/>
                  <a:pt x="751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-2916832" y="-3057606"/>
            <a:ext cx="15120938" cy="11090672"/>
          </a:xfrm>
          <a:custGeom>
            <a:avLst/>
            <a:gdLst>
              <a:gd name="T0" fmla="*/ 2147483647 w 21600"/>
              <a:gd name="T1" fmla="*/ 0 h 21600"/>
              <a:gd name="T2" fmla="*/ 1550062055 w 21600"/>
              <a:gd name="T3" fmla="*/ 1482466883 h 21600"/>
              <a:gd name="T4" fmla="*/ 0 w 21600"/>
              <a:gd name="T5" fmla="*/ 2147483647 h 21600"/>
              <a:gd name="T6" fmla="*/ 15500620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48246688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1" y="10800"/>
                </a:moveTo>
                <a:cubicBezTo>
                  <a:pt x="751" y="16350"/>
                  <a:pt x="5250" y="20849"/>
                  <a:pt x="10800" y="20849"/>
                </a:cubicBezTo>
                <a:cubicBezTo>
                  <a:pt x="16350" y="20849"/>
                  <a:pt x="20849" y="16350"/>
                  <a:pt x="20849" y="10800"/>
                </a:cubicBezTo>
                <a:cubicBezTo>
                  <a:pt x="20849" y="5250"/>
                  <a:pt x="16350" y="751"/>
                  <a:pt x="10800" y="751"/>
                </a:cubicBezTo>
                <a:cubicBezTo>
                  <a:pt x="5250" y="751"/>
                  <a:pt x="751" y="5250"/>
                  <a:pt x="751" y="108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3202981" y="1477484"/>
            <a:ext cx="2984500" cy="2238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9" y="10800"/>
                </a:moveTo>
                <a:cubicBezTo>
                  <a:pt x="919" y="16257"/>
                  <a:pt x="5343" y="20681"/>
                  <a:pt x="10800" y="20681"/>
                </a:cubicBezTo>
                <a:cubicBezTo>
                  <a:pt x="16257" y="20681"/>
                  <a:pt x="20681" y="16257"/>
                  <a:pt x="20681" y="10800"/>
                </a:cubicBezTo>
                <a:cubicBezTo>
                  <a:pt x="20681" y="5343"/>
                  <a:pt x="16257" y="919"/>
                  <a:pt x="10800" y="919"/>
                </a:cubicBezTo>
                <a:cubicBezTo>
                  <a:pt x="5343" y="919"/>
                  <a:pt x="919" y="5343"/>
                  <a:pt x="919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3563344" y="1747756"/>
            <a:ext cx="2265362" cy="169902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60" y="10800"/>
                </a:moveTo>
                <a:cubicBezTo>
                  <a:pt x="560" y="16455"/>
                  <a:pt x="5145" y="21040"/>
                  <a:pt x="10800" y="21040"/>
                </a:cubicBezTo>
                <a:cubicBezTo>
                  <a:pt x="16455" y="21040"/>
                  <a:pt x="21040" y="16455"/>
                  <a:pt x="21040" y="10800"/>
                </a:cubicBezTo>
                <a:cubicBezTo>
                  <a:pt x="21040" y="5145"/>
                  <a:pt x="16455" y="560"/>
                  <a:pt x="10800" y="560"/>
                </a:cubicBezTo>
                <a:cubicBezTo>
                  <a:pt x="5145" y="560"/>
                  <a:pt x="560" y="5145"/>
                  <a:pt x="560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2575919" y="1007187"/>
            <a:ext cx="4227512" cy="317063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9" y="10800"/>
                </a:moveTo>
                <a:cubicBezTo>
                  <a:pt x="919" y="16257"/>
                  <a:pt x="5343" y="20681"/>
                  <a:pt x="10800" y="20681"/>
                </a:cubicBezTo>
                <a:cubicBezTo>
                  <a:pt x="16257" y="20681"/>
                  <a:pt x="20681" y="16257"/>
                  <a:pt x="20681" y="10800"/>
                </a:cubicBezTo>
                <a:cubicBezTo>
                  <a:pt x="20681" y="5343"/>
                  <a:pt x="16257" y="919"/>
                  <a:pt x="10800" y="919"/>
                </a:cubicBezTo>
                <a:cubicBezTo>
                  <a:pt x="5343" y="919"/>
                  <a:pt x="919" y="5343"/>
                  <a:pt x="919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2575919" y="991709"/>
            <a:ext cx="4227512" cy="317063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9" y="10800"/>
                </a:moveTo>
                <a:cubicBezTo>
                  <a:pt x="919" y="16257"/>
                  <a:pt x="5343" y="20681"/>
                  <a:pt x="10800" y="20681"/>
                </a:cubicBezTo>
                <a:cubicBezTo>
                  <a:pt x="16257" y="20681"/>
                  <a:pt x="20681" y="16257"/>
                  <a:pt x="20681" y="10800"/>
                </a:cubicBezTo>
                <a:cubicBezTo>
                  <a:pt x="20681" y="5343"/>
                  <a:pt x="16257" y="919"/>
                  <a:pt x="10800" y="919"/>
                </a:cubicBezTo>
                <a:cubicBezTo>
                  <a:pt x="5343" y="919"/>
                  <a:pt x="919" y="5343"/>
                  <a:pt x="919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>
            <a:off x="3202981" y="1477484"/>
            <a:ext cx="2984500" cy="2238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9" y="10800"/>
                </a:moveTo>
                <a:cubicBezTo>
                  <a:pt x="919" y="16257"/>
                  <a:pt x="5343" y="20681"/>
                  <a:pt x="10800" y="20681"/>
                </a:cubicBezTo>
                <a:cubicBezTo>
                  <a:pt x="16257" y="20681"/>
                  <a:pt x="20681" y="16257"/>
                  <a:pt x="20681" y="10800"/>
                </a:cubicBezTo>
                <a:cubicBezTo>
                  <a:pt x="20681" y="5343"/>
                  <a:pt x="16257" y="919"/>
                  <a:pt x="10800" y="919"/>
                </a:cubicBezTo>
                <a:cubicBezTo>
                  <a:pt x="5343" y="919"/>
                  <a:pt x="919" y="5343"/>
                  <a:pt x="919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2555282" y="991709"/>
            <a:ext cx="4227513" cy="317063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9" y="10800"/>
                </a:moveTo>
                <a:cubicBezTo>
                  <a:pt x="919" y="16257"/>
                  <a:pt x="5343" y="20681"/>
                  <a:pt x="10800" y="20681"/>
                </a:cubicBezTo>
                <a:cubicBezTo>
                  <a:pt x="16257" y="20681"/>
                  <a:pt x="20681" y="16257"/>
                  <a:pt x="20681" y="10800"/>
                </a:cubicBezTo>
                <a:cubicBezTo>
                  <a:pt x="20681" y="5343"/>
                  <a:pt x="16257" y="919"/>
                  <a:pt x="10800" y="919"/>
                </a:cubicBezTo>
                <a:cubicBezTo>
                  <a:pt x="5343" y="919"/>
                  <a:pt x="919" y="5343"/>
                  <a:pt x="919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3202981" y="1453672"/>
            <a:ext cx="2984500" cy="2238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9" y="10800"/>
                </a:moveTo>
                <a:cubicBezTo>
                  <a:pt x="919" y="16257"/>
                  <a:pt x="5343" y="20681"/>
                  <a:pt x="10800" y="20681"/>
                </a:cubicBezTo>
                <a:cubicBezTo>
                  <a:pt x="16257" y="20681"/>
                  <a:pt x="20681" y="16257"/>
                  <a:pt x="20681" y="10800"/>
                </a:cubicBezTo>
                <a:cubicBezTo>
                  <a:pt x="20681" y="5343"/>
                  <a:pt x="16257" y="919"/>
                  <a:pt x="10800" y="919"/>
                </a:cubicBezTo>
                <a:cubicBezTo>
                  <a:pt x="5343" y="919"/>
                  <a:pt x="919" y="5343"/>
                  <a:pt x="919" y="108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275857" y="2146412"/>
            <a:ext cx="2911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谢 谢</a:t>
            </a:r>
            <a:endParaRPr lang="zh-CN" altLang="en-US" sz="8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82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7" dur="160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32" dur="16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decel="50000" autoRev="1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decel="50000" autoRev="1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decel="50000" autoRev="1" fill="hold" grpId="1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decel="5000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decel="50000" autoRev="1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600"/>
                            </p:stCondLst>
                            <p:childTnLst>
                              <p:par>
                                <p:cTn id="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0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1" grpId="0"/>
      <p:bldP spid="51" grpId="1"/>
      <p:bldP spid="5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3165" y="330479"/>
            <a:ext cx="1099868" cy="681918"/>
            <a:chOff x="87756" y="295940"/>
            <a:chExt cx="1099868" cy="909224"/>
          </a:xfrm>
        </p:grpSpPr>
        <p:pic>
          <p:nvPicPr>
            <p:cNvPr id="3074" name="Picture 2" descr="C:\Users\Administrator\Desktop\卡通小黑板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6" y="295940"/>
              <a:ext cx="1099868" cy="90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7462" y="664231"/>
              <a:ext cx="9533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讲一讲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7624" y="483518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同学们讲一讲生活中哪些发明采用了希望点列举法？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37958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钳工铁屑清扫困难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321982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铁屑清理收集器</a:t>
            </a:r>
          </a:p>
        </p:txBody>
      </p:sp>
      <p:pic>
        <p:nvPicPr>
          <p:cNvPr id="11" name="图片 10" descr="C:\Users\lucklydi\Desktop\IMG_151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>
          <a:xfrm>
            <a:off x="251520" y="1275606"/>
            <a:ext cx="18859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73" descr="IMG_1525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17075" t="1836"/>
          <a:stretch>
            <a:fillRect/>
          </a:stretch>
        </p:blipFill>
        <p:spPr bwMode="auto">
          <a:xfrm>
            <a:off x="2195736" y="1275606"/>
            <a:ext cx="2459919" cy="1944216"/>
          </a:xfrm>
          <a:prstGeom prst="rect">
            <a:avLst/>
          </a:prstGeom>
          <a:noFill/>
        </p:spPr>
      </p:pic>
      <p:pic>
        <p:nvPicPr>
          <p:cNvPr id="13" name="图片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743" r="16038" b="29544"/>
          <a:stretch/>
        </p:blipFill>
        <p:spPr bwMode="auto">
          <a:xfrm>
            <a:off x="5076056" y="1275606"/>
            <a:ext cx="266429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04048" y="3579862"/>
            <a:ext cx="4067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采用电磁铁结构方便快捷清理铁屑；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采用太阳能充电绿色环保，无线充电便捷实用；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灯照明拓展使用场合。</a:t>
            </a:r>
          </a:p>
        </p:txBody>
      </p:sp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8"/>
            </p:par>
          </p:childTnLst>
        </p:cTn>
      </p:par>
    </p:tnLst>
    <p:bldLst>
      <p:bldP spid="20" grpId="0"/>
      <p:bldP spid="22" grpId="0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学一学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5" descr="D:\5-我的公开课\创新公开课\1-我的公开课\缺点列举法-市公开课-2014.3.4\素材小图标\黑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699542"/>
            <a:ext cx="6213765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39752" y="1203598"/>
            <a:ext cx="496855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希望点列举法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不断的提出需求和希望，进而探求解决对策的技法。</a:t>
            </a:r>
            <a:endParaRPr lang="zh-CN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None/>
            </a:pP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t="23009" b="44041"/>
          <a:stretch/>
        </p:blipFill>
        <p:spPr>
          <a:xfrm>
            <a:off x="0" y="3507854"/>
            <a:ext cx="9147148" cy="226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5"/>
            </p:par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学一学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2"/>
          <p:cNvSpPr>
            <a:spLocks noChangeArrowheads="1"/>
          </p:cNvSpPr>
          <p:nvPr/>
        </p:nvSpPr>
        <p:spPr bwMode="auto">
          <a:xfrm>
            <a:off x="1331640" y="483518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希望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点列举法的具体步骤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1059582"/>
            <a:ext cx="4320480" cy="36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确定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一项创新事物作为研讨主题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9457" y="2715766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77729" y="257175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76056" y="1635646"/>
            <a:ext cx="3816424" cy="25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43608" y="3795886"/>
            <a:ext cx="1049337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抽屉式保险箱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43608" y="4155927"/>
            <a:ext cx="1068387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不可调主机箱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安装架</a:t>
            </a: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052" name="自选图形 121"/>
          <p:cNvCxnSpPr>
            <a:cxnSpLocks noChangeShapeType="1"/>
          </p:cNvCxnSpPr>
          <p:nvPr/>
        </p:nvCxnSpPr>
        <p:spPr bwMode="auto">
          <a:xfrm flipV="1">
            <a:off x="2118073" y="3507854"/>
            <a:ext cx="963712" cy="4309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53" name="自选图形 122"/>
          <p:cNvCxnSpPr>
            <a:cxnSpLocks noChangeShapeType="1"/>
          </p:cNvCxnSpPr>
          <p:nvPr/>
        </p:nvCxnSpPr>
        <p:spPr bwMode="auto">
          <a:xfrm flipV="1">
            <a:off x="2133948" y="3867897"/>
            <a:ext cx="1019845" cy="50405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112125" y="3177555"/>
            <a:ext cx="1031875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键盘托架模块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090172" y="2177430"/>
            <a:ext cx="1030288" cy="290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便捷办公模块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834313" y="4126880"/>
            <a:ext cx="1284287" cy="461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可调式主机箱安装架模块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964760" y="1491630"/>
            <a:ext cx="1147762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显示屏升降装置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058" name="AutoShape 10"/>
          <p:cNvCxnSpPr>
            <a:cxnSpLocks noChangeShapeType="1"/>
            <a:stCxn id="2057" idx="1"/>
          </p:cNvCxnSpPr>
          <p:nvPr/>
        </p:nvCxnSpPr>
        <p:spPr bwMode="auto">
          <a:xfrm flipH="1">
            <a:off x="6876256" y="1636093"/>
            <a:ext cx="1088504" cy="35959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59" name="AutoShape 11"/>
          <p:cNvCxnSpPr>
            <a:cxnSpLocks noChangeShapeType="1"/>
            <a:stCxn id="2055" idx="1"/>
          </p:cNvCxnSpPr>
          <p:nvPr/>
        </p:nvCxnSpPr>
        <p:spPr bwMode="auto">
          <a:xfrm flipH="1" flipV="1">
            <a:off x="6300192" y="2283718"/>
            <a:ext cx="1789980" cy="3896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60" name="AutoShape 12"/>
          <p:cNvCxnSpPr>
            <a:cxnSpLocks noChangeShapeType="1"/>
            <a:stCxn id="2054" idx="1"/>
          </p:cNvCxnSpPr>
          <p:nvPr/>
        </p:nvCxnSpPr>
        <p:spPr bwMode="auto">
          <a:xfrm flipH="1" flipV="1">
            <a:off x="7618290" y="2859782"/>
            <a:ext cx="493835" cy="46382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61" name="AutoShape 13"/>
          <p:cNvCxnSpPr>
            <a:cxnSpLocks noChangeShapeType="1"/>
          </p:cNvCxnSpPr>
          <p:nvPr/>
        </p:nvCxnSpPr>
        <p:spPr bwMode="auto">
          <a:xfrm flipH="1" flipV="1">
            <a:off x="6178129" y="3507854"/>
            <a:ext cx="1648794" cy="76078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46439" y="4207991"/>
            <a:ext cx="1185862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万向轮移动模块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067" name="AutoShape 19"/>
          <p:cNvCxnSpPr>
            <a:cxnSpLocks noChangeShapeType="1"/>
            <a:stCxn id="2063" idx="3"/>
          </p:cNvCxnSpPr>
          <p:nvPr/>
        </p:nvCxnSpPr>
        <p:spPr bwMode="auto">
          <a:xfrm flipV="1">
            <a:off x="5432301" y="4155926"/>
            <a:ext cx="889844" cy="20605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" name="Text Box 2"/>
          <p:cNvSpPr>
            <a:spLocks noChangeArrowheads="1"/>
          </p:cNvSpPr>
          <p:nvPr/>
        </p:nvSpPr>
        <p:spPr bwMode="auto">
          <a:xfrm>
            <a:off x="4427984" y="987574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定课题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45430" y="987574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列希望</a:t>
            </a:r>
          </a:p>
        </p:txBody>
      </p:sp>
      <p:sp>
        <p:nvSpPr>
          <p:cNvPr id="25" name="矩形 24"/>
          <p:cNvSpPr/>
          <p:nvPr/>
        </p:nvSpPr>
        <p:spPr>
          <a:xfrm>
            <a:off x="7529606" y="987574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找对策</a:t>
            </a:r>
          </a:p>
        </p:txBody>
      </p:sp>
      <p:sp>
        <p:nvSpPr>
          <p:cNvPr id="26" name="矩形 25"/>
          <p:cNvSpPr/>
          <p:nvPr/>
        </p:nvSpPr>
        <p:spPr>
          <a:xfrm>
            <a:off x="395536" y="1419622"/>
            <a:ext cx="4572000" cy="6634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激发和收集人们的希望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仔细研究人们的希望，以形成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希望点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；</a:t>
            </a:r>
          </a:p>
        </p:txBody>
      </p:sp>
      <p:sp>
        <p:nvSpPr>
          <p:cNvPr id="27" name="矩形 26"/>
          <p:cNvSpPr/>
          <p:nvPr/>
        </p:nvSpPr>
        <p:spPr>
          <a:xfrm>
            <a:off x="395536" y="2067694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希望点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为依据，设计创造新产品以满足人们的希望。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2"/>
            </p:par>
          </p:childTnLst>
        </p:cTn>
      </p:par>
    </p:tnLst>
    <p:bldLst>
      <p:bldP spid="8" grpId="0"/>
      <p:bldP spid="2050" grpId="0" animBg="1"/>
      <p:bldP spid="2051" grpId="0" animBg="1"/>
      <p:bldP spid="2054" grpId="0" animBg="1"/>
      <p:bldP spid="2055" grpId="0" animBg="1"/>
      <p:bldP spid="2056" grpId="0" animBg="1"/>
      <p:bldP spid="2057" grpId="0" animBg="1"/>
      <p:bldP spid="2063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9622"/>
            <a:ext cx="27060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3291830"/>
            <a:ext cx="2376264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白钢条切槽刀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6X16X100</a:t>
            </a:r>
          </a:p>
          <a:p>
            <a:pPr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8X18X150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图片 7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347614"/>
            <a:ext cx="2304256" cy="17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2771800" y="206769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779912" y="32198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存在问题：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51920" y="3579862"/>
            <a:ext cx="4572000" cy="13403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刃磨不方便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装夹不正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易断裂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4. .......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580112" y="213970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·················</a:t>
            </a:r>
            <a:endParaRPr lang="zh-CN" altLang="en-US" dirty="0"/>
          </a:p>
        </p:txBody>
      </p:sp>
      <p:pic>
        <p:nvPicPr>
          <p:cNvPr id="12" name="图片 11" descr="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2590"/>
            <a:ext cx="32702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6300192" y="33638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刀夹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9" grpId="0"/>
      <p:bldP spid="11" grpId="0" animBg="1"/>
      <p:bldP spid="13" grpId="0"/>
      <p:bldP spid="14" grpId="0"/>
      <p:bldP spid="1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26749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每组至少列出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个希望点，填写在表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99792" y="771550"/>
            <a:ext cx="4039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5-1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白钢条切槽刀刀夹的希望点列举表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763688" y="1203598"/>
          <a:ext cx="5760640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6735"/>
                <a:gridCol w="5193905"/>
              </a:tblGrid>
              <a:tr h="1386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8"/>
            </p:par>
          </p:childTnLst>
        </p:cTn>
      </p:par>
    </p:tnLst>
    <p:bldLst>
      <p:bldP spid="9" grpId="0"/>
      <p:bldP spid="5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241652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从上述希望点中选取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项最有希望达成的希望点，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设计希望点的设计方案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，填写在表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5-2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47664" y="1491630"/>
          <a:ext cx="6096000" cy="31683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48000"/>
                <a:gridCol w="3048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希望点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创新设计方案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23728" y="1059582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5-2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白钢条切槽刀刀夹的希望点创新方案表</a:t>
            </a:r>
          </a:p>
        </p:txBody>
      </p:sp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241652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根据上述希望点和设计方案，选择一个你认为最有价值、最可行的方案，将其设计草图绘制出来，模型用橡皮泥或泡沫制作出来。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23728" y="1059582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5-3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白钢条切槽刀刀夹的希望点创新设计表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19672" y="1419622"/>
          <a:ext cx="5832648" cy="33123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32648"/>
              </a:tblGrid>
              <a:tr h="1125599"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选取的希望点：</a:t>
                      </a:r>
                      <a:endParaRPr lang="zh-CN" altLang="en-US" b="0" dirty="0"/>
                    </a:p>
                  </a:txBody>
                  <a:tcPr/>
                </a:tc>
              </a:tr>
              <a:tr h="1106649"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详细的创新设计方案说明：</a:t>
                      </a:r>
                      <a:endParaRPr lang="en-US" altLang="zh-CN" b="0" dirty="0" smtClean="0"/>
                    </a:p>
                    <a:p>
                      <a:endParaRPr lang="zh-CN" altLang="en-US" b="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设计草图：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istrator\Desktop\卡通小黑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330479"/>
            <a:ext cx="1099868" cy="6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2871" y="606697"/>
            <a:ext cx="95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评一评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332767"/>
            <a:ext cx="7272808" cy="5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本堂课最具创意小组团队？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2970917" cy="29709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DAEB08-D243-4D36-998B-CD92FF2D6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9582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72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12889</TotalTime>
  <Words>610</Words>
  <Application>Microsoft Office PowerPoint</Application>
  <PresentationFormat>全屏显示(16:9)</PresentationFormat>
  <Paragraphs>94</Paragraphs>
  <Slides>12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气流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hh</dc:creator>
  <cp:lastModifiedBy>user</cp:lastModifiedBy>
  <cp:revision>725</cp:revision>
  <dcterms:created xsi:type="dcterms:W3CDTF">2013-04-18T10:10:39Z</dcterms:created>
  <dcterms:modified xsi:type="dcterms:W3CDTF">2019-05-14T14:31:50Z</dcterms:modified>
</cp:coreProperties>
</file>